
<file path=[Content_Types].xml><?xml version="1.0" encoding="utf-8"?>
<Types xmlns="http://schemas.openxmlformats.org/package/2006/content-types">
  <Default Extension="xml" ContentType="application/xml"/>
  <Default Extension="jpg" ContentType="image/jpeg"/>
  <Default Extension="jpeg" ContentType="image/jpeg"/>
  <Default Extension="mp4" ContentType="video/mp4"/>
  <Default Extension="rels" ContentType="application/vnd.openxmlformats-package.relationships+xml"/>
  <Default Extension="mov" ContentType="video/quicktime"/>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57" r:id="rId3"/>
    <p:sldId id="264" r:id="rId4"/>
    <p:sldId id="267" r:id="rId5"/>
    <p:sldId id="268" r:id="rId6"/>
    <p:sldId id="269" r:id="rId7"/>
    <p:sldId id="258" r:id="rId8"/>
    <p:sldId id="259" r:id="rId9"/>
    <p:sldId id="261" r:id="rId10"/>
    <p:sldId id="260" r:id="rId11"/>
    <p:sldId id="262" r:id="rId12"/>
  </p:sldIdLst>
  <p:sldSz cx="9144000" cy="6858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7"/>
    <p:restoredTop sz="89650"/>
  </p:normalViewPr>
  <p:slideViewPr>
    <p:cSldViewPr snapToGrid="0" snapToObjects="1">
      <p:cViewPr varScale="1">
        <p:scale>
          <a:sx n="96" d="100"/>
          <a:sy n="96" d="100"/>
        </p:scale>
        <p:origin x="13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jpg>
</file>

<file path=ppt/media/image6.png>
</file>

<file path=ppt/media/image7.png>
</file>

<file path=ppt/media/image8.jpg>
</file>

<file path=ppt/media/image9.png>
</file>

<file path=ppt/media/media1.mov>
</file>

<file path=ppt/media/media2.mov>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FEBEFD-76C1-4D48-BEC7-4058A21EA3F5}" type="datetimeFigureOut">
              <a:rPr lang="en-US" smtClean="0"/>
              <a:t>11/19/16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0C3D24-B172-6645-97EC-2F950155F424}" type="slidenum">
              <a:rPr lang="en-US" smtClean="0"/>
              <a:t>‹#›</a:t>
            </a:fld>
            <a:endParaRPr lang="en-US"/>
          </a:p>
        </p:txBody>
      </p:sp>
    </p:spTree>
    <p:extLst>
      <p:ext uri="{BB962C8B-B14F-4D97-AF65-F5344CB8AC3E}">
        <p14:creationId xmlns:p14="http://schemas.microsoft.com/office/powerpoint/2010/main" val="1675213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1</a:t>
            </a:fld>
            <a:endParaRPr lang="en-US"/>
          </a:p>
        </p:txBody>
      </p:sp>
    </p:spTree>
    <p:extLst>
      <p:ext uri="{BB962C8B-B14F-4D97-AF65-F5344CB8AC3E}">
        <p14:creationId xmlns:p14="http://schemas.microsoft.com/office/powerpoint/2010/main" val="926461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original</a:t>
            </a:r>
            <a:r>
              <a:rPr lang="en-US" baseline="0" dirty="0" smtClean="0"/>
              <a:t> idea was </a:t>
            </a:r>
            <a:r>
              <a:rPr lang="en-US" sz="1200" b="0" i="0" u="none" strike="noStrike" kern="1200" dirty="0" smtClean="0">
                <a:solidFill>
                  <a:schemeClr val="tx1"/>
                </a:solidFill>
                <a:effectLst/>
                <a:latin typeface="+mn-lt"/>
                <a:ea typeface="+mn-ea"/>
                <a:cs typeface="+mn-cs"/>
              </a:rPr>
              <a:t>to use a high-speed camera to recover speech audio from a video of someone’s throat while they are talking. To</a:t>
            </a:r>
            <a:r>
              <a:rPr lang="en-US" sz="1200" b="0" i="0" u="none" strike="noStrike" kern="1200" baseline="0" dirty="0" smtClean="0">
                <a:solidFill>
                  <a:schemeClr val="tx1"/>
                </a:solidFill>
                <a:effectLst/>
                <a:latin typeface="+mn-lt"/>
                <a:ea typeface="+mn-ea"/>
                <a:cs typeface="+mn-cs"/>
              </a:rPr>
              <a:t> start off, and to ensure more consistency between experiments, we decided to videotape a base speaker as it is playing music.</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2</a:t>
            </a:fld>
            <a:endParaRPr lang="en-US"/>
          </a:p>
        </p:txBody>
      </p:sp>
    </p:spTree>
    <p:extLst>
      <p:ext uri="{BB962C8B-B14F-4D97-AF65-F5344CB8AC3E}">
        <p14:creationId xmlns:p14="http://schemas.microsoft.com/office/powerpoint/2010/main" val="1798446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some background into the series of papers on</a:t>
            </a:r>
            <a:r>
              <a:rPr lang="en-US" baseline="0" dirty="0" smtClean="0"/>
              <a:t> Eulerian Video Magnification. They attempted to decompose a high-speed video both temporally and spatially, filter each pixel in the decomposed video temporally to capture a certain range of frequencies, and then add that filtered signal times alpha back to the original decomposition, and collapse the decomposition into an amplified video.</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3</a:t>
            </a:fld>
            <a:endParaRPr lang="en-US"/>
          </a:p>
        </p:txBody>
      </p:sp>
    </p:spTree>
    <p:extLst>
      <p:ext uri="{BB962C8B-B14F-4D97-AF65-F5344CB8AC3E}">
        <p14:creationId xmlns:p14="http://schemas.microsoft.com/office/powerpoint/2010/main" val="595076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one </a:t>
            </a:r>
            <a:r>
              <a:rPr lang="en-US" baseline="0" dirty="0" smtClean="0"/>
              <a:t>result of amplifying color variations using that technique.</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4</a:t>
            </a:fld>
            <a:endParaRPr lang="en-US"/>
          </a:p>
        </p:txBody>
      </p:sp>
    </p:spTree>
    <p:extLst>
      <p:ext uri="{BB962C8B-B14F-4D97-AF65-F5344CB8AC3E}">
        <p14:creationId xmlns:p14="http://schemas.microsoft.com/office/powerpoint/2010/main" val="929009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another example where they use different cutoff</a:t>
            </a:r>
            <a:r>
              <a:rPr lang="en-US" baseline="0" dirty="0" smtClean="0"/>
              <a:t> frequencies in their temporal </a:t>
            </a:r>
            <a:r>
              <a:rPr lang="en-US" dirty="0" smtClean="0"/>
              <a:t>filters</a:t>
            </a:r>
            <a:r>
              <a:rPr lang="en-US" baseline="0" dirty="0" smtClean="0"/>
              <a:t> to amplify spatial motions for certain frequencies, namely the first and then the second strings of the guitar, respectively.</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5</a:t>
            </a:fld>
            <a:endParaRPr lang="en-US"/>
          </a:p>
        </p:txBody>
      </p:sp>
    </p:spTree>
    <p:extLst>
      <p:ext uri="{BB962C8B-B14F-4D97-AF65-F5344CB8AC3E}">
        <p14:creationId xmlns:p14="http://schemas.microsoft.com/office/powerpoint/2010/main" val="135241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we want to</a:t>
            </a:r>
            <a:r>
              <a:rPr lang="en-US" baseline="0" dirty="0" smtClean="0"/>
              <a:t> reconstruct the audio signal only, and not amplify and display the variations in the original video, we do not need to do a spatial decomposition of our input video. Instead, we propose to take a high speed video of someone’s throat while they are talking, look at the pixel with the largest amplitude difference, and then filter that 1D signal over time to recover the audio of the person speaking. We realize that just looking at the throat alone may not convey syllables, which would require also looking at the embouchure of the tongue and mouth, but we at least wanted to see if we can recover the pitch of the voice. This is different from the Visual Microphone experiment conducted by CSAIL because we are analyzing a video of an audio source, instead of an indirect, malleable, or passive object in the environment.</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6</a:t>
            </a:fld>
            <a:endParaRPr lang="en-US"/>
          </a:p>
        </p:txBody>
      </p:sp>
    </p:spTree>
    <p:extLst>
      <p:ext uri="{BB962C8B-B14F-4D97-AF65-F5344CB8AC3E}">
        <p14:creationId xmlns:p14="http://schemas.microsoft.com/office/powerpoint/2010/main" val="525088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18B0BD9-16D3-A148-8FDD-F031BCDD6DFA}" type="datetimeFigureOut">
              <a:rPr lang="en-US" smtClean="0"/>
              <a:t>11/19/16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18B0BD9-16D3-A148-8FDD-F031BCDD6DFA}" type="datetimeFigureOut">
              <a:rPr lang="en-US" smtClean="0"/>
              <a:t>11/19/16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18B0BD9-16D3-A148-8FDD-F031BCDD6DFA}" type="datetimeFigureOut">
              <a:rPr lang="en-US" smtClean="0"/>
              <a:t>11/19/16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18B0BD9-16D3-A148-8FDD-F031BCDD6DFA}" type="datetimeFigureOut">
              <a:rPr lang="en-US" smtClean="0"/>
              <a:t>11/19/16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8B0BD9-16D3-A148-8FDD-F031BCDD6DFA}" type="datetimeFigureOut">
              <a:rPr lang="en-US" smtClean="0"/>
              <a:t>11/19/16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8B0BD9-16D3-A148-8FDD-F031BCDD6DFA}" type="datetimeFigureOut">
              <a:rPr lang="en-US" smtClean="0"/>
              <a:t>11/19/16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8B0BD9-16D3-A148-8FDD-F031BCDD6DFA}" type="datetimeFigureOut">
              <a:rPr lang="en-US" smtClean="0"/>
              <a:t>11/19/16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8B0BD9-16D3-A148-8FDD-F031BCDD6DFA}" type="datetimeFigureOut">
              <a:rPr lang="en-US" smtClean="0"/>
              <a:t>11/19/16</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CEBEC8-56D6-6941-89E8-3462FC251B4C}" type="slidenum">
              <a:rPr lang="en-US" smtClean="0"/>
              <a:t>‹#›</a:t>
            </a:fld>
            <a:endParaRPr lang="en-US"/>
          </a:p>
        </p:txBody>
      </p:sp>
    </p:spTree>
    <p:extLst>
      <p:ext uri="{BB962C8B-B14F-4D97-AF65-F5344CB8AC3E}">
        <p14:creationId xmlns:p14="http://schemas.microsoft.com/office/powerpoint/2010/main" val="4481362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3.png"/><Relationship Id="rId1" Type="http://schemas.microsoft.com/office/2007/relationships/media" Target="../media/media1.mov"/><Relationship Id="rId2" Type="http://schemas.openxmlformats.org/officeDocument/2006/relationships/video" Target="../media/media1.mo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4.png"/><Relationship Id="rId1" Type="http://schemas.microsoft.com/office/2007/relationships/media" Target="../media/media2.mov"/><Relationship Id="rId2" Type="http://schemas.openxmlformats.org/officeDocument/2006/relationships/video" Target="../media/media2.mov"/></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9.png"/><Relationship Id="rId1" Type="http://schemas.microsoft.com/office/2007/relationships/media" Target="../media/media3.mp4"/><Relationship Id="rId2" Type="http://schemas.openxmlformats.org/officeDocument/2006/relationships/video" Target="../media/media3.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1715840"/>
          </a:xfrm>
        </p:spPr>
        <p:txBody>
          <a:bodyPr>
            <a:normAutofit fontScale="90000"/>
          </a:bodyPr>
          <a:lstStyle/>
          <a:p>
            <a:r>
              <a:rPr lang="en-US" dirty="0" smtClean="0"/>
              <a:t>Reconstructing Audio</a:t>
            </a:r>
            <a:br>
              <a:rPr lang="en-US" dirty="0" smtClean="0"/>
            </a:br>
            <a:r>
              <a:rPr lang="en-US" dirty="0"/>
              <a:t>F</a:t>
            </a:r>
            <a:r>
              <a:rPr lang="en-US" dirty="0" smtClean="0"/>
              <a:t>rom Video</a:t>
            </a:r>
            <a:endParaRPr lang="en-US" dirty="0"/>
          </a:p>
        </p:txBody>
      </p:sp>
      <p:sp>
        <p:nvSpPr>
          <p:cNvPr id="3" name="Subtitle 2"/>
          <p:cNvSpPr>
            <a:spLocks noGrp="1"/>
          </p:cNvSpPr>
          <p:nvPr>
            <p:ph type="subTitle" idx="1"/>
          </p:nvPr>
        </p:nvSpPr>
        <p:spPr/>
        <p:txBody>
          <a:bodyPr/>
          <a:lstStyle/>
          <a:p>
            <a:r>
              <a:rPr lang="en-US" dirty="0" smtClean="0"/>
              <a:t>Rishi Kapadia</a:t>
            </a:r>
          </a:p>
          <a:p>
            <a:r>
              <a:rPr lang="en-US" dirty="0" err="1"/>
              <a:t>Baladitya</a:t>
            </a:r>
            <a:r>
              <a:rPr lang="en-US" dirty="0"/>
              <a:t> </a:t>
            </a:r>
            <a:r>
              <a:rPr lang="en-US" dirty="0" err="1"/>
              <a:t>Yellapragada</a:t>
            </a:r>
            <a:endParaRPr lang="en-US" dirty="0"/>
          </a:p>
          <a:p>
            <a:r>
              <a:rPr lang="en-US" dirty="0" smtClean="0"/>
              <a:t>CS 294-127 Final Project</a:t>
            </a:r>
            <a:endParaRPr lang="en-US" dirty="0"/>
          </a:p>
        </p:txBody>
      </p:sp>
    </p:spTree>
    <p:extLst>
      <p:ext uri="{BB962C8B-B14F-4D97-AF65-F5344CB8AC3E}">
        <p14:creationId xmlns:p14="http://schemas.microsoft.com/office/powerpoint/2010/main" val="16336066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Reconstructions</a:t>
            </a:r>
            <a:endParaRPr lang="en-US" dirty="0"/>
          </a:p>
        </p:txBody>
      </p:sp>
      <p:sp>
        <p:nvSpPr>
          <p:cNvPr id="3" name="Content Placeholder 2"/>
          <p:cNvSpPr>
            <a:spLocks noGrp="1"/>
          </p:cNvSpPr>
          <p:nvPr>
            <p:ph idx="1"/>
          </p:nvPr>
        </p:nvSpPr>
        <p:spPr/>
        <p:txBody>
          <a:bodyPr>
            <a:normAutofit fontScale="92500"/>
          </a:bodyPr>
          <a:lstStyle/>
          <a:p>
            <a:r>
              <a:rPr lang="en-US" dirty="0" smtClean="0"/>
              <a:t>Input audio to base speaker, 1 frame of video output, FFT of signal reconstruction, audio reconstruction</a:t>
            </a:r>
          </a:p>
          <a:p>
            <a:endParaRPr lang="en-US" dirty="0" smtClean="0"/>
          </a:p>
          <a:p>
            <a:r>
              <a:rPr lang="en-US" dirty="0" smtClean="0"/>
              <a:t>Single frequency reconstructions</a:t>
            </a:r>
          </a:p>
          <a:p>
            <a:r>
              <a:rPr lang="en-US" dirty="0" smtClean="0"/>
              <a:t>Double frequency recs</a:t>
            </a:r>
          </a:p>
          <a:p>
            <a:r>
              <a:rPr lang="en-US" dirty="0" err="1" smtClean="0"/>
              <a:t>Skrillex</a:t>
            </a:r>
            <a:r>
              <a:rPr lang="en-US" dirty="0" smtClean="0"/>
              <a:t>/music rec</a:t>
            </a:r>
          </a:p>
          <a:p>
            <a:r>
              <a:rPr lang="en-US" dirty="0" smtClean="0"/>
              <a:t>Human voice/throat rec (failed)</a:t>
            </a:r>
          </a:p>
          <a:p>
            <a:endParaRPr lang="en-US" dirty="0" smtClean="0"/>
          </a:p>
          <a:p>
            <a:r>
              <a:rPr lang="en-US" dirty="0" smtClean="0"/>
              <a:t>Maybe SNR, or other numbers? Some sort of table</a:t>
            </a:r>
          </a:p>
        </p:txBody>
      </p:sp>
    </p:spTree>
    <p:extLst>
      <p:ext uri="{BB962C8B-B14F-4D97-AF65-F5344CB8AC3E}">
        <p14:creationId xmlns:p14="http://schemas.microsoft.com/office/powerpoint/2010/main" val="1768227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endParaRPr lang="en-US" dirty="0"/>
          </a:p>
        </p:txBody>
      </p:sp>
      <p:sp>
        <p:nvSpPr>
          <p:cNvPr id="3" name="Content Placeholder 2"/>
          <p:cNvSpPr>
            <a:spLocks noGrp="1"/>
          </p:cNvSpPr>
          <p:nvPr>
            <p:ph idx="1"/>
          </p:nvPr>
        </p:nvSpPr>
        <p:spPr/>
        <p:txBody>
          <a:bodyPr/>
          <a:lstStyle/>
          <a:p>
            <a:r>
              <a:rPr lang="en-US" dirty="0" smtClean="0"/>
              <a:t>Summary, conclusion, takeaways</a:t>
            </a:r>
          </a:p>
          <a:p>
            <a:r>
              <a:rPr lang="en-US" dirty="0" smtClean="0"/>
              <a:t>Things we would have done differently</a:t>
            </a:r>
            <a:endParaRPr lang="en-US" dirty="0"/>
          </a:p>
        </p:txBody>
      </p:sp>
    </p:spTree>
    <p:extLst>
      <p:ext uri="{BB962C8B-B14F-4D97-AF65-F5344CB8AC3E}">
        <p14:creationId xmlns:p14="http://schemas.microsoft.com/office/powerpoint/2010/main" val="419396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Motivation</a:t>
            </a:r>
            <a:endParaRPr lang="en-US" dirty="0"/>
          </a:p>
        </p:txBody>
      </p:sp>
      <p:sp>
        <p:nvSpPr>
          <p:cNvPr id="3" name="Content Placeholder 2"/>
          <p:cNvSpPr>
            <a:spLocks noGrp="1"/>
          </p:cNvSpPr>
          <p:nvPr>
            <p:ph idx="1"/>
          </p:nvPr>
        </p:nvSpPr>
        <p:spPr>
          <a:xfrm>
            <a:off x="628650" y="1690689"/>
            <a:ext cx="7886700" cy="4486274"/>
          </a:xfrm>
        </p:spPr>
        <p:txBody>
          <a:bodyPr/>
          <a:lstStyle/>
          <a:p>
            <a:r>
              <a:rPr lang="en-US" dirty="0"/>
              <a:t>Based on </a:t>
            </a:r>
            <a:r>
              <a:rPr lang="en-US" dirty="0" smtClean="0"/>
              <a:t>Eulerian </a:t>
            </a:r>
            <a:r>
              <a:rPr lang="en-US" dirty="0"/>
              <a:t>Video Magnification framework by the CSAIL research group at </a:t>
            </a:r>
            <a:r>
              <a:rPr lang="en-US" dirty="0" smtClean="0"/>
              <a:t>MIT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8022"/>
            <a:ext cx="9144000" cy="3955600"/>
          </a:xfrm>
          <a:prstGeom prst="rect">
            <a:avLst/>
          </a:prstGeom>
        </p:spPr>
      </p:pic>
    </p:spTree>
    <p:extLst>
      <p:ext uri="{BB962C8B-B14F-4D97-AF65-F5344CB8AC3E}">
        <p14:creationId xmlns:p14="http://schemas.microsoft.com/office/powerpoint/2010/main" val="14569672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Eulerian Video Magnification</a:t>
            </a:r>
            <a:endParaRPr lang="en-US" dirty="0"/>
          </a:p>
        </p:txBody>
      </p:sp>
      <p:pic>
        <p:nvPicPr>
          <p:cNvPr id="1026" name="Picture 2" descr="icture1.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28650" y="2515965"/>
            <a:ext cx="7886700" cy="297065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691270" y="6311898"/>
            <a:ext cx="4187687" cy="369332"/>
          </a:xfrm>
          <a:prstGeom prst="rect">
            <a:avLst/>
          </a:prstGeom>
          <a:noFill/>
        </p:spPr>
        <p:txBody>
          <a:bodyPr wrap="square" rtlCol="0">
            <a:spAutoFit/>
          </a:bodyPr>
          <a:lstStyle/>
          <a:p>
            <a:pPr algn="r"/>
            <a:r>
              <a:rPr lang="en-US" dirty="0" smtClean="0"/>
              <a:t>http://</a:t>
            </a:r>
            <a:r>
              <a:rPr lang="en-US" dirty="0" err="1" smtClean="0"/>
              <a:t>people.csail.mit.edu</a:t>
            </a:r>
            <a:r>
              <a:rPr lang="en-US" dirty="0" smtClean="0"/>
              <a:t>/</a:t>
            </a:r>
            <a:r>
              <a:rPr lang="en-US" dirty="0" err="1" smtClean="0"/>
              <a:t>mrub</a:t>
            </a:r>
            <a:r>
              <a:rPr lang="en-US" dirty="0" smtClean="0"/>
              <a:t>/</a:t>
            </a:r>
            <a:r>
              <a:rPr lang="en-US" dirty="0" err="1" smtClean="0"/>
              <a:t>vidmag</a:t>
            </a:r>
            <a:r>
              <a:rPr lang="en-US" dirty="0" smtClean="0"/>
              <a:t>/</a:t>
            </a:r>
            <a:endParaRPr lang="en-US" dirty="0"/>
          </a:p>
        </p:txBody>
      </p:sp>
    </p:spTree>
    <p:extLst>
      <p:ext uri="{BB962C8B-B14F-4D97-AF65-F5344CB8AC3E}">
        <p14:creationId xmlns:p14="http://schemas.microsoft.com/office/powerpoint/2010/main" val="1291878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Amplifying Color Variations</a:t>
            </a:r>
            <a:endParaRPr lang="en-US" dirty="0"/>
          </a:p>
        </p:txBody>
      </p:sp>
      <p:pic>
        <p:nvPicPr>
          <p:cNvPr id="4" name="blood.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207278" y="1817652"/>
            <a:ext cx="6753823" cy="3789638"/>
          </a:xfrm>
        </p:spPr>
      </p:pic>
      <p:sp>
        <p:nvSpPr>
          <p:cNvPr id="5" name="TextBox 4"/>
          <p:cNvSpPr txBox="1"/>
          <p:nvPr/>
        </p:nvSpPr>
        <p:spPr>
          <a:xfrm>
            <a:off x="4691270" y="6311898"/>
            <a:ext cx="4187687" cy="369332"/>
          </a:xfrm>
          <a:prstGeom prst="rect">
            <a:avLst/>
          </a:prstGeom>
          <a:noFill/>
        </p:spPr>
        <p:txBody>
          <a:bodyPr wrap="square" rtlCol="0">
            <a:spAutoFit/>
          </a:bodyPr>
          <a:lstStyle/>
          <a:p>
            <a:pPr algn="r"/>
            <a:r>
              <a:rPr lang="en-US" dirty="0" smtClean="0"/>
              <a:t>http://</a:t>
            </a:r>
            <a:r>
              <a:rPr lang="en-US" dirty="0" err="1" smtClean="0"/>
              <a:t>people.csail.mit.edu</a:t>
            </a:r>
            <a:r>
              <a:rPr lang="en-US" dirty="0" smtClean="0"/>
              <a:t>/</a:t>
            </a:r>
            <a:r>
              <a:rPr lang="en-US" dirty="0" err="1" smtClean="0"/>
              <a:t>mrub</a:t>
            </a:r>
            <a:r>
              <a:rPr lang="en-US" dirty="0" smtClean="0"/>
              <a:t>/</a:t>
            </a:r>
            <a:r>
              <a:rPr lang="en-US" dirty="0" err="1" smtClean="0"/>
              <a:t>vidmag</a:t>
            </a:r>
            <a:r>
              <a:rPr lang="en-US" dirty="0" smtClean="0"/>
              <a:t>/</a:t>
            </a:r>
            <a:endParaRPr lang="en-US" dirty="0"/>
          </a:p>
        </p:txBody>
      </p:sp>
    </p:spTree>
    <p:extLst>
      <p:ext uri="{BB962C8B-B14F-4D97-AF65-F5344CB8AC3E}">
        <p14:creationId xmlns:p14="http://schemas.microsoft.com/office/powerpoint/2010/main" val="1539042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Motion Magnification</a:t>
            </a:r>
            <a:endParaRPr lang="en-US" dirty="0"/>
          </a:p>
        </p:txBody>
      </p:sp>
      <p:pic>
        <p:nvPicPr>
          <p:cNvPr id="4" name="guitar.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50863" y="1600200"/>
            <a:ext cx="8040687" cy="4525963"/>
          </a:xfrm>
        </p:spPr>
      </p:pic>
      <p:sp>
        <p:nvSpPr>
          <p:cNvPr id="5" name="TextBox 4"/>
          <p:cNvSpPr txBox="1"/>
          <p:nvPr/>
        </p:nvSpPr>
        <p:spPr>
          <a:xfrm>
            <a:off x="4691270" y="6311898"/>
            <a:ext cx="4187687" cy="369332"/>
          </a:xfrm>
          <a:prstGeom prst="rect">
            <a:avLst/>
          </a:prstGeom>
          <a:noFill/>
        </p:spPr>
        <p:txBody>
          <a:bodyPr wrap="square" rtlCol="0">
            <a:spAutoFit/>
          </a:bodyPr>
          <a:lstStyle/>
          <a:p>
            <a:pPr algn="r"/>
            <a:r>
              <a:rPr lang="en-US" dirty="0" smtClean="0"/>
              <a:t>http://</a:t>
            </a:r>
            <a:r>
              <a:rPr lang="en-US" dirty="0" err="1" smtClean="0"/>
              <a:t>people.csail.mit.edu</a:t>
            </a:r>
            <a:r>
              <a:rPr lang="en-US" dirty="0" smtClean="0"/>
              <a:t>/</a:t>
            </a:r>
            <a:r>
              <a:rPr lang="en-US" dirty="0" err="1" smtClean="0"/>
              <a:t>mrub</a:t>
            </a:r>
            <a:r>
              <a:rPr lang="en-US" dirty="0" smtClean="0"/>
              <a:t>/</a:t>
            </a:r>
            <a:r>
              <a:rPr lang="en-US" dirty="0" err="1" smtClean="0"/>
              <a:t>vidmag</a:t>
            </a:r>
            <a:r>
              <a:rPr lang="en-US" dirty="0" smtClean="0"/>
              <a:t>/</a:t>
            </a:r>
            <a:endParaRPr lang="en-US" dirty="0"/>
          </a:p>
        </p:txBody>
      </p:sp>
    </p:spTree>
    <p:extLst>
      <p:ext uri="{BB962C8B-B14F-4D97-AF65-F5344CB8AC3E}">
        <p14:creationId xmlns:p14="http://schemas.microsoft.com/office/powerpoint/2010/main" val="239458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209020" y="6485913"/>
            <a:ext cx="5934981" cy="307777"/>
          </a:xfrm>
          <a:prstGeom prst="rect">
            <a:avLst/>
          </a:prstGeom>
          <a:noFill/>
        </p:spPr>
        <p:txBody>
          <a:bodyPr wrap="square" rtlCol="0">
            <a:spAutoFit/>
          </a:bodyPr>
          <a:lstStyle/>
          <a:p>
            <a:pPr algn="r"/>
            <a:r>
              <a:rPr lang="en-US" sz="1400" dirty="0"/>
              <a:t>http://</a:t>
            </a:r>
            <a:r>
              <a:rPr lang="en-US" sz="1400" dirty="0" err="1"/>
              <a:t>www.niemanlab.org</a:t>
            </a:r>
            <a:r>
              <a:rPr lang="en-US" sz="1400" dirty="0"/>
              <a:t>/images/</a:t>
            </a:r>
            <a:r>
              <a:rPr lang="en-US" sz="1400" dirty="0" err="1"/>
              <a:t>jeffjarvisvideo.png</a:t>
            </a:r>
            <a:endParaRPr lang="en-US" sz="1400" dirty="0"/>
          </a:p>
        </p:txBody>
      </p:sp>
      <p:pic>
        <p:nvPicPr>
          <p:cNvPr id="8" name="Picture 7" descr="eulerian-video-magnification-diagram.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1297" y="2715178"/>
            <a:ext cx="6240520" cy="2352748"/>
          </a:xfrm>
          <a:prstGeom prst="rect">
            <a:avLst/>
          </a:prstGeom>
        </p:spPr>
      </p:pic>
      <p:grpSp>
        <p:nvGrpSpPr>
          <p:cNvPr id="3" name="Group 2"/>
          <p:cNvGrpSpPr/>
          <p:nvPr/>
        </p:nvGrpSpPr>
        <p:grpSpPr>
          <a:xfrm>
            <a:off x="795407" y="2881111"/>
            <a:ext cx="1611867" cy="1942360"/>
            <a:chOff x="2891811" y="1555835"/>
            <a:chExt cx="3365500" cy="3759200"/>
          </a:xfrm>
        </p:grpSpPr>
        <p:pic>
          <p:nvPicPr>
            <p:cNvPr id="4" name="Picture 3" descr="jeffjarvisvide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1811" y="1555835"/>
              <a:ext cx="3365500" cy="3759200"/>
            </a:xfrm>
            <a:prstGeom prst="rect">
              <a:avLst/>
            </a:prstGeom>
          </p:spPr>
        </p:pic>
        <p:sp>
          <p:nvSpPr>
            <p:cNvPr id="2" name="Rectangle 1"/>
            <p:cNvSpPr/>
            <p:nvPr/>
          </p:nvSpPr>
          <p:spPr>
            <a:xfrm>
              <a:off x="4205864" y="2703602"/>
              <a:ext cx="573527" cy="327709"/>
            </a:xfrm>
            <a:prstGeom prst="rect">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4219519" y="3183711"/>
              <a:ext cx="573527" cy="327709"/>
            </a:xfrm>
            <a:prstGeom prst="rect">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Title 1"/>
          <p:cNvSpPr>
            <a:spLocks noGrp="1"/>
          </p:cNvSpPr>
          <p:nvPr>
            <p:ph type="title"/>
          </p:nvPr>
        </p:nvSpPr>
        <p:spPr>
          <a:xfrm>
            <a:off x="457200" y="274638"/>
            <a:ext cx="8229600" cy="1143000"/>
          </a:xfrm>
        </p:spPr>
        <p:txBody>
          <a:bodyPr/>
          <a:lstStyle/>
          <a:p>
            <a:pPr algn="ctr"/>
            <a:r>
              <a:rPr lang="en-US" dirty="0" smtClean="0"/>
              <a:t>Audio Reconstruction</a:t>
            </a:r>
            <a:endParaRPr lang="en-US" dirty="0"/>
          </a:p>
        </p:txBody>
      </p:sp>
      <p:sp>
        <p:nvSpPr>
          <p:cNvPr id="10" name="Rectangle 9"/>
          <p:cNvSpPr/>
          <p:nvPr/>
        </p:nvSpPr>
        <p:spPr>
          <a:xfrm>
            <a:off x="6738130" y="3263447"/>
            <a:ext cx="1597682" cy="18044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Screen Shot 2016-04-11 at 9.33.31 A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79094" y="3422655"/>
            <a:ext cx="1611338" cy="544521"/>
          </a:xfrm>
          <a:prstGeom prst="rect">
            <a:avLst/>
          </a:prstGeom>
        </p:spPr>
      </p:pic>
      <p:cxnSp>
        <p:nvCxnSpPr>
          <p:cNvPr id="15" name="Straight Connector 14"/>
          <p:cNvCxnSpPr/>
          <p:nvPr/>
        </p:nvCxnSpPr>
        <p:spPr>
          <a:xfrm>
            <a:off x="2544417" y="2881111"/>
            <a:ext cx="4015409" cy="1942360"/>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H="1">
            <a:off x="2584174" y="2881111"/>
            <a:ext cx="3909391" cy="1942360"/>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19659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Experimental </a:t>
            </a:r>
            <a:r>
              <a:rPr lang="en-US" dirty="0" smtClean="0"/>
              <a:t>Setup</a:t>
            </a:r>
            <a:endParaRPr lang="en-US" dirty="0"/>
          </a:p>
        </p:txBody>
      </p:sp>
      <p:sp>
        <p:nvSpPr>
          <p:cNvPr id="3" name="Content Placeholder 2"/>
          <p:cNvSpPr>
            <a:spLocks noGrp="1"/>
          </p:cNvSpPr>
          <p:nvPr>
            <p:ph idx="1"/>
          </p:nvPr>
        </p:nvSpPr>
        <p:spPr>
          <a:xfrm>
            <a:off x="628650" y="1825625"/>
            <a:ext cx="5047755" cy="4351338"/>
          </a:xfrm>
        </p:spPr>
        <p:txBody>
          <a:bodyPr/>
          <a:lstStyle/>
          <a:p>
            <a:r>
              <a:rPr lang="en-US" dirty="0" smtClean="0"/>
              <a:t>Camera we used</a:t>
            </a:r>
          </a:p>
          <a:p>
            <a:r>
              <a:rPr lang="en-US" dirty="0" smtClean="0"/>
              <a:t>Bass speaker</a:t>
            </a:r>
          </a:p>
          <a:p>
            <a:r>
              <a:rPr lang="en-US" dirty="0" smtClean="0"/>
              <a:t>LED flashlights from our mobile phones</a:t>
            </a:r>
          </a:p>
          <a:p>
            <a:pPr lvl="1"/>
            <a:r>
              <a:rPr lang="en-US" dirty="0" smtClean="0"/>
              <a:t>Get rid of flickering from fluorescent lights</a:t>
            </a:r>
          </a:p>
          <a:p>
            <a:r>
              <a:rPr lang="en-US" dirty="0" smtClean="0"/>
              <a:t>Audacity to generate audio clips of single and multiple frequencies</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7583" t="22511" r="18074" b="32121"/>
          <a:stretch/>
        </p:blipFill>
        <p:spPr>
          <a:xfrm>
            <a:off x="5676405" y="1690689"/>
            <a:ext cx="3467595" cy="3111335"/>
          </a:xfrm>
          <a:prstGeom prst="rect">
            <a:avLst/>
          </a:prstGeom>
        </p:spPr>
      </p:pic>
    </p:spTree>
    <p:extLst>
      <p:ext uri="{BB962C8B-B14F-4D97-AF65-F5344CB8AC3E}">
        <p14:creationId xmlns:p14="http://schemas.microsoft.com/office/powerpoint/2010/main" val="16438886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1D Camera Output</a:t>
            </a:r>
            <a:endParaRPr lang="en-US" dirty="0"/>
          </a:p>
        </p:txBody>
      </p:sp>
      <p:pic>
        <p:nvPicPr>
          <p:cNvPr id="4" name="50hz_controlled_wt2uos.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grayscl/>
          </a:blip>
          <a:stretch>
            <a:fillRect/>
          </a:stretch>
        </p:blipFill>
        <p:spPr>
          <a:xfrm>
            <a:off x="628650" y="1653988"/>
            <a:ext cx="7886700" cy="4330420"/>
          </a:xfrm>
        </p:spPr>
      </p:pic>
      <p:sp>
        <p:nvSpPr>
          <p:cNvPr id="5" name="TextBox 4"/>
          <p:cNvSpPr txBox="1"/>
          <p:nvPr/>
        </p:nvSpPr>
        <p:spPr>
          <a:xfrm>
            <a:off x="6543304" y="6210794"/>
            <a:ext cx="1972046" cy="369332"/>
          </a:xfrm>
          <a:prstGeom prst="rect">
            <a:avLst/>
          </a:prstGeom>
          <a:noFill/>
        </p:spPr>
        <p:txBody>
          <a:bodyPr wrap="square" rtlCol="0">
            <a:spAutoFit/>
          </a:bodyPr>
          <a:lstStyle/>
          <a:p>
            <a:pPr algn="r"/>
            <a:r>
              <a:rPr lang="en-US" smtClean="0"/>
              <a:t>50 Hz Audio Signal</a:t>
            </a:r>
            <a:endParaRPr lang="en-US"/>
          </a:p>
        </p:txBody>
      </p:sp>
    </p:spTree>
    <p:extLst>
      <p:ext uri="{BB962C8B-B14F-4D97-AF65-F5344CB8AC3E}">
        <p14:creationId xmlns:p14="http://schemas.microsoft.com/office/powerpoint/2010/main" val="717432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endParaRPr lang="en-US" dirty="0"/>
          </a:p>
        </p:txBody>
      </p:sp>
      <p:sp>
        <p:nvSpPr>
          <p:cNvPr id="3" name="Content Placeholder 2"/>
          <p:cNvSpPr>
            <a:spLocks noGrp="1"/>
          </p:cNvSpPr>
          <p:nvPr>
            <p:ph idx="1"/>
          </p:nvPr>
        </p:nvSpPr>
        <p:spPr/>
        <p:txBody>
          <a:bodyPr/>
          <a:lstStyle/>
          <a:p>
            <a:r>
              <a:rPr lang="en-US" dirty="0"/>
              <a:t>P</a:t>
            </a:r>
            <a:r>
              <a:rPr lang="en-US" dirty="0" smtClean="0"/>
              <a:t>roblems we had along the way</a:t>
            </a:r>
          </a:p>
          <a:p>
            <a:r>
              <a:rPr lang="en-US" dirty="0" smtClean="0"/>
              <a:t>Focus issues, with a 1D camera</a:t>
            </a:r>
          </a:p>
          <a:p>
            <a:pPr lvl="1"/>
            <a:r>
              <a:rPr lang="en-US" dirty="0"/>
              <a:t>1D camera not very sensitive to higher frequency oscillations, due to lack of </a:t>
            </a:r>
            <a:r>
              <a:rPr lang="en-US" dirty="0" smtClean="0"/>
              <a:t>focus</a:t>
            </a:r>
          </a:p>
          <a:p>
            <a:r>
              <a:rPr lang="en-US" dirty="0" smtClean="0"/>
              <a:t>Lighting changes</a:t>
            </a:r>
          </a:p>
          <a:p>
            <a:pPr lvl="1"/>
            <a:r>
              <a:rPr lang="en-US" dirty="0" smtClean="0"/>
              <a:t>Fluorescent lights had an oscillating signal by itself</a:t>
            </a:r>
          </a:p>
          <a:p>
            <a:pPr lvl="1"/>
            <a:r>
              <a:rPr lang="en-US" dirty="0" smtClean="0"/>
              <a:t>Natural light had no oscillations, but sunlight intensity changes frequently</a:t>
            </a:r>
          </a:p>
          <a:p>
            <a:endParaRPr lang="en-US" dirty="0" smtClean="0"/>
          </a:p>
        </p:txBody>
      </p:sp>
    </p:spTree>
    <p:extLst>
      <p:ext uri="{BB962C8B-B14F-4D97-AF65-F5344CB8AC3E}">
        <p14:creationId xmlns:p14="http://schemas.microsoft.com/office/powerpoint/2010/main" val="17169188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315</TotalTime>
  <Words>521</Words>
  <Application>Microsoft Macintosh PowerPoint</Application>
  <PresentationFormat>Letter Paper (8.5x11 in)</PresentationFormat>
  <Paragraphs>50</Paragraphs>
  <Slides>11</Slides>
  <Notes>6</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vt:lpstr>
      <vt:lpstr>Calibri Light</vt:lpstr>
      <vt:lpstr>Arial</vt:lpstr>
      <vt:lpstr>Office Theme</vt:lpstr>
      <vt:lpstr>Reconstructing Audio From Video</vt:lpstr>
      <vt:lpstr>Motivation</vt:lpstr>
      <vt:lpstr>Eulerian Video Magnification</vt:lpstr>
      <vt:lpstr>Amplifying Color Variations</vt:lpstr>
      <vt:lpstr>Motion Magnification</vt:lpstr>
      <vt:lpstr>Audio Reconstruction</vt:lpstr>
      <vt:lpstr>Experimental Setup</vt:lpstr>
      <vt:lpstr>1D Camera Output</vt:lpstr>
      <vt:lpstr>PowerPoint Presentation</vt:lpstr>
      <vt:lpstr>Reconstructions</vt:lpstr>
      <vt:lpstr>PowerPoint Presentation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Reconstructing Audio From Video</dc:title>
  <dc:creator>Rishi Kapadia</dc:creator>
  <cp:lastModifiedBy>Rishi Kapadia</cp:lastModifiedBy>
  <cp:revision>34</cp:revision>
  <dcterms:created xsi:type="dcterms:W3CDTF">2016-11-19T23:39:02Z</dcterms:created>
  <dcterms:modified xsi:type="dcterms:W3CDTF">2016-11-20T04:54:10Z</dcterms:modified>
</cp:coreProperties>
</file>

<file path=docProps/thumbnail.jpeg>
</file>